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Nuni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Nunito-italic.fntdata"/><Relationship Id="rId12" Type="http://schemas.openxmlformats.org/officeDocument/2006/relationships/slide" Target="slides/slide7.xml"/><Relationship Id="rId34" Type="http://schemas.openxmlformats.org/officeDocument/2006/relationships/font" Target="fonts/Nuni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Nuni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401705540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401705540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4017055405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4017055405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017055405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017055405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4017055405_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4017055405_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4017055405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4017055405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4306d105cd_5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4306d105cd_5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4018555698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401855569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401855569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4018555698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4306d105cd_5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4306d105cd_5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401855569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401855569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4018555698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4018555698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4306d105cd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4306d105cd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4306d105cd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4306d105cd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Story is clearly the most important, followed by ‘sale’ (price consciousness) and feel</a:t>
            </a:r>
            <a:endParaRPr/>
          </a:p>
          <a:p>
            <a:pPr indent="-298450" lvl="0" marL="457200" rtl="0" algn="l">
              <a:spcBef>
                <a:spcPts val="0"/>
              </a:spcBef>
              <a:spcAft>
                <a:spcPts val="0"/>
              </a:spcAft>
              <a:buSzPts val="1100"/>
              <a:buChar char="-"/>
            </a:pPr>
            <a:r>
              <a:rPr lang="en"/>
              <a:t>‘Pretty’: … </a:t>
            </a:r>
            <a:r>
              <a:rPr lang="en" sz="1050">
                <a:solidFill>
                  <a:schemeClr val="dk1"/>
                </a:solidFill>
              </a:rPr>
              <a:t>be pretty decent …, … pretty fun …</a:t>
            </a:r>
            <a:endParaRPr sz="1050">
              <a:solidFill>
                <a:schemeClr val="dk1"/>
              </a:solidFill>
            </a:endParaRPr>
          </a:p>
          <a:p>
            <a:pPr indent="-295275" lvl="0" marL="457200" rtl="0" algn="l">
              <a:spcBef>
                <a:spcPts val="0"/>
              </a:spcBef>
              <a:spcAft>
                <a:spcPts val="0"/>
              </a:spcAft>
              <a:buClr>
                <a:schemeClr val="dk1"/>
              </a:buClr>
              <a:buSzPts val="1050"/>
              <a:buChar char="-"/>
            </a:pPr>
            <a:r>
              <a:rPr lang="en" sz="1050">
                <a:solidFill>
                  <a:schemeClr val="dk1"/>
                </a:solidFill>
              </a:rPr>
              <a:t>‘Worth’: … not worth it …, … worth the hype …</a:t>
            </a:r>
            <a:endParaRPr sz="1050">
              <a:solidFill>
                <a:schemeClr val="dk1"/>
              </a:solidFill>
            </a:endParaRPr>
          </a:p>
          <a:p>
            <a:pPr indent="-295275" lvl="0" marL="457200" rtl="0" algn="l">
              <a:spcBef>
                <a:spcPts val="0"/>
              </a:spcBef>
              <a:spcAft>
                <a:spcPts val="0"/>
              </a:spcAft>
              <a:buClr>
                <a:schemeClr val="dk1"/>
              </a:buClr>
              <a:buSzPts val="1050"/>
              <a:buChar char="-"/>
            </a:pPr>
            <a:r>
              <a:rPr lang="en" sz="1050">
                <a:solidFill>
                  <a:schemeClr val="dk1"/>
                </a:solidFill>
              </a:rPr>
              <a:t>‘Hour’: only 14 reviews</a:t>
            </a:r>
            <a:endParaRPr sz="105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401705540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401705540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chemeClr val="dk1"/>
              </a:buClr>
              <a:buSzPts val="1050"/>
              <a:buChar char="-"/>
            </a:pPr>
            <a:r>
              <a:rPr lang="en"/>
              <a:t>Across genres - ‘story’, ‘sale’, ‘feel’, sometimes ‘sound’ and others like ‘graphic’</a:t>
            </a:r>
            <a:endParaRPr sz="1050">
              <a:solidFill>
                <a:schemeClr val="dk1"/>
              </a:solidFill>
            </a:endParaRPr>
          </a:p>
          <a:p>
            <a:pPr indent="-295275" lvl="0" marL="457200" rtl="0" algn="l">
              <a:spcBef>
                <a:spcPts val="0"/>
              </a:spcBef>
              <a:spcAft>
                <a:spcPts val="0"/>
              </a:spcAft>
              <a:buClr>
                <a:schemeClr val="dk1"/>
              </a:buClr>
              <a:buSzPts val="1050"/>
              <a:buChar char="-"/>
            </a:pPr>
            <a:r>
              <a:rPr lang="en" sz="1050">
                <a:solidFill>
                  <a:schemeClr val="dk1"/>
                </a:solidFill>
              </a:rPr>
              <a:t>Even in FTP - does it mean FTPs are not truly FTPs?</a:t>
            </a:r>
            <a:endParaRPr sz="105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401705540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401705540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chemeClr val="dk1"/>
              </a:buClr>
              <a:buSzPts val="1050"/>
              <a:buChar char="-"/>
            </a:pPr>
            <a:r>
              <a:rPr lang="en"/>
              <a:t>Across genres - ‘story’, ‘sale’, ‘feel’, sometimes ‘sound’ and others like ‘graphic’</a:t>
            </a:r>
            <a:endParaRPr sz="1050">
              <a:solidFill>
                <a:schemeClr val="dk1"/>
              </a:solidFill>
            </a:endParaRPr>
          </a:p>
          <a:p>
            <a:pPr indent="-295275" lvl="0" marL="457200" rtl="0" algn="l">
              <a:spcBef>
                <a:spcPts val="0"/>
              </a:spcBef>
              <a:spcAft>
                <a:spcPts val="0"/>
              </a:spcAft>
              <a:buClr>
                <a:schemeClr val="dk1"/>
              </a:buClr>
              <a:buSzPts val="1050"/>
              <a:buChar char="-"/>
            </a:pPr>
            <a:r>
              <a:rPr lang="en" sz="1050">
                <a:solidFill>
                  <a:schemeClr val="dk1"/>
                </a:solidFill>
              </a:rPr>
              <a:t>Even in FTP - does it mean FTPs are not truly FTPs?</a:t>
            </a:r>
            <a:endParaRPr sz="105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401705540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401705540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chemeClr val="dk1"/>
              </a:buClr>
              <a:buSzPts val="1050"/>
              <a:buChar char="-"/>
            </a:pPr>
            <a:r>
              <a:rPr lang="en"/>
              <a:t>Cluster 0: Slightly vague</a:t>
            </a:r>
            <a:endParaRPr/>
          </a:p>
          <a:p>
            <a:pPr indent="-298450" lvl="0" marL="457200" rtl="0" algn="l">
              <a:spcBef>
                <a:spcPts val="0"/>
              </a:spcBef>
              <a:spcAft>
                <a:spcPts val="0"/>
              </a:spcAft>
              <a:buSzPts val="1100"/>
              <a:buChar char="-"/>
            </a:pPr>
            <a:r>
              <a:rPr lang="en"/>
              <a:t>Cluster 1: Reviews more detailed in terms of gameplay or graphics</a:t>
            </a:r>
            <a:endParaRPr/>
          </a:p>
          <a:p>
            <a:pPr indent="-298450" lvl="0" marL="457200" rtl="0" algn="l">
              <a:spcBef>
                <a:spcPts val="0"/>
              </a:spcBef>
              <a:spcAft>
                <a:spcPts val="0"/>
              </a:spcAft>
              <a:buSzPts val="1100"/>
              <a:buChar char="-"/>
            </a:pPr>
            <a:r>
              <a:rPr lang="en"/>
              <a:t>Cluster 2: Technical reviews with technical terms written by expert players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4017055405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4017055405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4017055405_4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4017055405_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4017055405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4017055405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4306d105cd_5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4306d105cd_5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4306d105cd_5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4306d105cd_5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4306d105cd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4306d105cd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4306d105cd_5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4306d105cd_5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4306d105cd_5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4306d105cd_5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4306d105cd_5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4306d105cd_5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401705540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401705540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3.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Comprehensive Analysis of Games in the Steam Catalogue</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Data Knights: Edwin Hicks, Abhishek Kumar, Ginia Chakraborti, Chinmay Katpatal, Soumith Kumar Ananthula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2"/>
          <p:cNvPicPr preferRelativeResize="0"/>
          <p:nvPr/>
        </p:nvPicPr>
        <p:blipFill>
          <a:blip r:embed="rId3">
            <a:alphaModFix/>
          </a:blip>
          <a:stretch>
            <a:fillRect/>
          </a:stretch>
        </p:blipFill>
        <p:spPr>
          <a:xfrm>
            <a:off x="382175" y="576500"/>
            <a:ext cx="8302623" cy="3953075"/>
          </a:xfrm>
          <a:prstGeom prst="rect">
            <a:avLst/>
          </a:prstGeom>
          <a:noFill/>
          <a:ln>
            <a:noFill/>
          </a:ln>
        </p:spPr>
      </p:pic>
      <p:sp>
        <p:nvSpPr>
          <p:cNvPr id="184" name="Google Shape;184;p22"/>
          <p:cNvSpPr txBox="1"/>
          <p:nvPr/>
        </p:nvSpPr>
        <p:spPr>
          <a:xfrm>
            <a:off x="3743450" y="1010725"/>
            <a:ext cx="3653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Most games are well below 20000 price tag as there appears to be some outliers which have prices over 35000. Below plot shows us the number of owners against the cost of the game.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idx="1" type="body"/>
          </p:nvPr>
        </p:nvSpPr>
        <p:spPr>
          <a:xfrm>
            <a:off x="762800" y="3726850"/>
            <a:ext cx="7900500" cy="10461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Here we can see what discount percentage is given the most, as the trends and data suggest 0 percent discount is highest between games on Steam.</a:t>
            </a:r>
            <a:endParaRPr/>
          </a:p>
          <a:p>
            <a:pPr indent="-311150" lvl="0" marL="457200" rtl="0" algn="l">
              <a:spcBef>
                <a:spcPts val="0"/>
              </a:spcBef>
              <a:spcAft>
                <a:spcPts val="0"/>
              </a:spcAft>
              <a:buSzPts val="1300"/>
              <a:buChar char="❖"/>
            </a:pPr>
            <a:r>
              <a:rPr lang="en"/>
              <a:t>50 % discount being the </a:t>
            </a:r>
            <a:r>
              <a:rPr lang="en"/>
              <a:t>second highest and so on.</a:t>
            </a:r>
            <a:endParaRPr/>
          </a:p>
        </p:txBody>
      </p:sp>
      <p:pic>
        <p:nvPicPr>
          <p:cNvPr id="190" name="Google Shape;190;p23"/>
          <p:cNvPicPr preferRelativeResize="0"/>
          <p:nvPr/>
        </p:nvPicPr>
        <p:blipFill>
          <a:blip r:embed="rId3">
            <a:alphaModFix/>
          </a:blip>
          <a:stretch>
            <a:fillRect/>
          </a:stretch>
        </p:blipFill>
        <p:spPr>
          <a:xfrm>
            <a:off x="2228388" y="367725"/>
            <a:ext cx="4687215" cy="3108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4"/>
          <p:cNvSpPr txBox="1"/>
          <p:nvPr>
            <p:ph idx="1" type="body"/>
          </p:nvPr>
        </p:nvSpPr>
        <p:spPr>
          <a:xfrm>
            <a:off x="819150" y="3988400"/>
            <a:ext cx="7854900" cy="4503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This further proves the point of most games being well below 20000 price tag.</a:t>
            </a:r>
            <a:endParaRPr/>
          </a:p>
        </p:txBody>
      </p:sp>
      <p:pic>
        <p:nvPicPr>
          <p:cNvPr id="196" name="Google Shape;196;p24"/>
          <p:cNvPicPr preferRelativeResize="0"/>
          <p:nvPr/>
        </p:nvPicPr>
        <p:blipFill>
          <a:blip r:embed="rId3">
            <a:alphaModFix/>
          </a:blip>
          <a:stretch>
            <a:fillRect/>
          </a:stretch>
        </p:blipFill>
        <p:spPr>
          <a:xfrm>
            <a:off x="2194511" y="668625"/>
            <a:ext cx="4754976" cy="3029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5"/>
          <p:cNvPicPr preferRelativeResize="0"/>
          <p:nvPr/>
        </p:nvPicPr>
        <p:blipFill>
          <a:blip r:embed="rId3">
            <a:alphaModFix/>
          </a:blip>
          <a:stretch>
            <a:fillRect/>
          </a:stretch>
        </p:blipFill>
        <p:spPr>
          <a:xfrm>
            <a:off x="853500" y="207050"/>
            <a:ext cx="7733525" cy="4548700"/>
          </a:xfrm>
          <a:prstGeom prst="rect">
            <a:avLst/>
          </a:prstGeom>
          <a:noFill/>
          <a:ln>
            <a:noFill/>
          </a:ln>
        </p:spPr>
      </p:pic>
      <p:sp>
        <p:nvSpPr>
          <p:cNvPr id="202" name="Google Shape;202;p25"/>
          <p:cNvSpPr txBox="1"/>
          <p:nvPr/>
        </p:nvSpPr>
        <p:spPr>
          <a:xfrm>
            <a:off x="5012725" y="817300"/>
            <a:ext cx="3214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Big Fish Games has the most no. of games published followed by 8floor according to the data.</a:t>
            </a: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ph idx="1" type="body"/>
          </p:nvPr>
        </p:nvSpPr>
        <p:spPr>
          <a:xfrm>
            <a:off x="632050" y="3846725"/>
            <a:ext cx="7692900" cy="5919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1200"/>
              </a:spcAft>
              <a:buNone/>
            </a:pPr>
            <a:r>
              <a:rPr lang="en"/>
              <a:t>Here we can see that most number of games have 0 to 20000 owners, as the most played games are constant they are usually in single digits like CS:GO, Dota etc. These games have over 10 million owners. </a:t>
            </a:r>
            <a:endParaRPr/>
          </a:p>
        </p:txBody>
      </p:sp>
      <p:pic>
        <p:nvPicPr>
          <p:cNvPr id="208" name="Google Shape;208;p26"/>
          <p:cNvPicPr preferRelativeResize="0"/>
          <p:nvPr/>
        </p:nvPicPr>
        <p:blipFill>
          <a:blip r:embed="rId3">
            <a:alphaModFix/>
          </a:blip>
          <a:stretch>
            <a:fillRect/>
          </a:stretch>
        </p:blipFill>
        <p:spPr>
          <a:xfrm>
            <a:off x="1307600" y="335875"/>
            <a:ext cx="6341799" cy="3450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Association Rules</a:t>
            </a:r>
            <a:endParaRPr/>
          </a:p>
        </p:txBody>
      </p:sp>
      <p:sp>
        <p:nvSpPr>
          <p:cNvPr id="214" name="Google Shape;214;p27"/>
          <p:cNvSpPr txBox="1"/>
          <p:nvPr>
            <p:ph idx="1" type="body"/>
          </p:nvPr>
        </p:nvSpPr>
        <p:spPr>
          <a:xfrm>
            <a:off x="819150" y="1990725"/>
            <a:ext cx="3023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488,214 rules total</a:t>
            </a:r>
            <a:endParaRPr/>
          </a:p>
          <a:p>
            <a:pPr indent="-311150" lvl="0" marL="457200" rtl="0" algn="l">
              <a:spcBef>
                <a:spcPts val="0"/>
              </a:spcBef>
              <a:spcAft>
                <a:spcPts val="0"/>
              </a:spcAft>
              <a:buSzPts val="1300"/>
              <a:buChar char="●"/>
            </a:pPr>
            <a:r>
              <a:rPr lang="en"/>
              <a:t>12,744 unique itemsets</a:t>
            </a:r>
            <a:endParaRPr/>
          </a:p>
          <a:p>
            <a:pPr indent="-311150" lvl="0" marL="457200" rtl="0" algn="l">
              <a:spcBef>
                <a:spcPts val="0"/>
              </a:spcBef>
              <a:spcAft>
                <a:spcPts val="0"/>
              </a:spcAft>
              <a:buSzPts val="1300"/>
              <a:buChar char="●"/>
            </a:pPr>
            <a:r>
              <a:rPr lang="en"/>
              <a:t>There are no helpful hard-and-fast rules, only deterministic ones</a:t>
            </a:r>
            <a:endParaRPr/>
          </a:p>
          <a:p>
            <a:pPr indent="0" lvl="0" marL="457200" rtl="0" algn="l">
              <a:spcBef>
                <a:spcPts val="1200"/>
              </a:spcBef>
              <a:spcAft>
                <a:spcPts val="1200"/>
              </a:spcAft>
              <a:buNone/>
            </a:pPr>
            <a:r>
              <a:t/>
            </a:r>
            <a:endParaRPr/>
          </a:p>
        </p:txBody>
      </p:sp>
      <p:pic>
        <p:nvPicPr>
          <p:cNvPr id="215" name="Google Shape;215;p27"/>
          <p:cNvPicPr preferRelativeResize="0"/>
          <p:nvPr/>
        </p:nvPicPr>
        <p:blipFill>
          <a:blip r:embed="rId3">
            <a:alphaModFix/>
          </a:blip>
          <a:stretch>
            <a:fillRect/>
          </a:stretch>
        </p:blipFill>
        <p:spPr>
          <a:xfrm>
            <a:off x="3842850" y="1450725"/>
            <a:ext cx="4482000" cy="2988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8"/>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Most Frequent Itemsets In Generated Rules</a:t>
            </a:r>
            <a:endParaRPr/>
          </a:p>
        </p:txBody>
      </p:sp>
      <p:sp>
        <p:nvSpPr>
          <p:cNvPr id="221" name="Google Shape;221;p28"/>
          <p:cNvSpPr txBox="1"/>
          <p:nvPr>
            <p:ph idx="1" type="body"/>
          </p:nvPr>
        </p:nvSpPr>
        <p:spPr>
          <a:xfrm>
            <a:off x="4572000" y="1990725"/>
            <a:ext cx="3752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most frequent itemsets are the same for both the antecedents and consequents, and they have the same support</a:t>
            </a:r>
            <a:endParaRPr/>
          </a:p>
          <a:p>
            <a:pPr indent="-311150" lvl="0" marL="457200" rtl="0" algn="l">
              <a:spcBef>
                <a:spcPts val="0"/>
              </a:spcBef>
              <a:spcAft>
                <a:spcPts val="0"/>
              </a:spcAft>
              <a:buSzPts val="1300"/>
              <a:buChar char="●"/>
            </a:pPr>
            <a:r>
              <a:rPr lang="en"/>
              <a:t>These are the most important items and itemsets</a:t>
            </a:r>
            <a:endParaRPr/>
          </a:p>
        </p:txBody>
      </p:sp>
      <p:pic>
        <p:nvPicPr>
          <p:cNvPr id="222" name="Google Shape;222;p28"/>
          <p:cNvPicPr preferRelativeResize="0"/>
          <p:nvPr/>
        </p:nvPicPr>
        <p:blipFill>
          <a:blip r:embed="rId3">
            <a:alphaModFix/>
          </a:blip>
          <a:stretch>
            <a:fillRect/>
          </a:stretch>
        </p:blipFill>
        <p:spPr>
          <a:xfrm>
            <a:off x="219800" y="1695525"/>
            <a:ext cx="4114800" cy="274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Indie Games and Review Scores</a:t>
            </a:r>
            <a:endParaRPr/>
          </a:p>
        </p:txBody>
      </p:sp>
      <p:sp>
        <p:nvSpPr>
          <p:cNvPr id="228" name="Google Shape;228;p29"/>
          <p:cNvSpPr txBox="1"/>
          <p:nvPr>
            <p:ph idx="1" type="body"/>
          </p:nvPr>
        </p:nvSpPr>
        <p:spPr>
          <a:xfrm>
            <a:off x="819150" y="1990725"/>
            <a:ext cx="31593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9937 rules </a:t>
            </a:r>
            <a:r>
              <a:rPr lang="en"/>
              <a:t>with Indie genre as an antecedent and a review score above 75% as a consequent</a:t>
            </a:r>
            <a:endParaRPr/>
          </a:p>
          <a:p>
            <a:pPr indent="-311150" lvl="0" marL="457200" rtl="0" algn="l">
              <a:spcBef>
                <a:spcPts val="0"/>
              </a:spcBef>
              <a:spcAft>
                <a:spcPts val="0"/>
              </a:spcAft>
              <a:buSzPts val="1300"/>
              <a:buChar char="●"/>
            </a:pPr>
            <a:r>
              <a:rPr lang="en"/>
              <a:t>261 rules with Indie genre as an antecedent and a review score between 50% and 75% as a consequent</a:t>
            </a:r>
            <a:endParaRPr/>
          </a:p>
          <a:p>
            <a:pPr indent="-311150" lvl="0" marL="457200" rtl="0" algn="l">
              <a:spcBef>
                <a:spcPts val="0"/>
              </a:spcBef>
              <a:spcAft>
                <a:spcPts val="0"/>
              </a:spcAft>
              <a:buSzPts val="1300"/>
              <a:buChar char="●"/>
            </a:pPr>
            <a:r>
              <a:rPr lang="en"/>
              <a:t>Indie games, when reviewed, are scored higher rather than lower</a:t>
            </a:r>
            <a:endParaRPr/>
          </a:p>
        </p:txBody>
      </p:sp>
      <p:pic>
        <p:nvPicPr>
          <p:cNvPr id="229" name="Google Shape;229;p29"/>
          <p:cNvPicPr preferRelativeResize="0"/>
          <p:nvPr/>
        </p:nvPicPr>
        <p:blipFill>
          <a:blip r:embed="rId3">
            <a:alphaModFix/>
          </a:blip>
          <a:stretch>
            <a:fillRect/>
          </a:stretch>
        </p:blipFill>
        <p:spPr>
          <a:xfrm>
            <a:off x="4245950" y="1483700"/>
            <a:ext cx="4214576" cy="1481900"/>
          </a:xfrm>
          <a:prstGeom prst="rect">
            <a:avLst/>
          </a:prstGeom>
          <a:noFill/>
          <a:ln>
            <a:noFill/>
          </a:ln>
        </p:spPr>
      </p:pic>
      <p:pic>
        <p:nvPicPr>
          <p:cNvPr id="230" name="Google Shape;230;p29"/>
          <p:cNvPicPr preferRelativeResize="0"/>
          <p:nvPr/>
        </p:nvPicPr>
        <p:blipFill>
          <a:blip r:embed="rId4">
            <a:alphaModFix/>
          </a:blip>
          <a:stretch>
            <a:fillRect/>
          </a:stretch>
        </p:blipFill>
        <p:spPr>
          <a:xfrm>
            <a:off x="4245950" y="2983658"/>
            <a:ext cx="4214576" cy="153129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Indie Games and Owner Count</a:t>
            </a:r>
            <a:endParaRPr/>
          </a:p>
        </p:txBody>
      </p:sp>
      <p:sp>
        <p:nvSpPr>
          <p:cNvPr id="236" name="Google Shape;236;p30"/>
          <p:cNvSpPr txBox="1"/>
          <p:nvPr>
            <p:ph idx="1" type="body"/>
          </p:nvPr>
        </p:nvSpPr>
        <p:spPr>
          <a:xfrm>
            <a:off x="819150" y="1990725"/>
            <a:ext cx="31593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30,011 rules with Indie genre as an antecedent and less than 20,000 owners as a consequent </a:t>
            </a:r>
            <a:endParaRPr/>
          </a:p>
          <a:p>
            <a:pPr indent="-311150" lvl="0" marL="457200" rtl="0" algn="l">
              <a:spcBef>
                <a:spcPts val="0"/>
              </a:spcBef>
              <a:spcAft>
                <a:spcPts val="0"/>
              </a:spcAft>
              <a:buSzPts val="1300"/>
              <a:buChar char="●"/>
            </a:pPr>
            <a:r>
              <a:rPr lang="en"/>
              <a:t>27 rules with Indie genre as an antecedent and 20,000 to 50,000 owners as a consequent</a:t>
            </a:r>
            <a:endParaRPr/>
          </a:p>
          <a:p>
            <a:pPr indent="-311150" lvl="0" marL="457200" rtl="0" algn="l">
              <a:spcBef>
                <a:spcPts val="0"/>
              </a:spcBef>
              <a:spcAft>
                <a:spcPts val="0"/>
              </a:spcAft>
              <a:buSzPts val="1300"/>
              <a:buChar char="●"/>
            </a:pPr>
            <a:r>
              <a:rPr lang="en"/>
              <a:t>Indie games will most </a:t>
            </a:r>
            <a:r>
              <a:rPr lang="en"/>
              <a:t>likely</a:t>
            </a:r>
            <a:r>
              <a:rPr lang="en"/>
              <a:t> have less than 20,000 owners</a:t>
            </a:r>
            <a:endParaRPr/>
          </a:p>
        </p:txBody>
      </p:sp>
      <p:pic>
        <p:nvPicPr>
          <p:cNvPr id="237" name="Google Shape;237;p30"/>
          <p:cNvPicPr preferRelativeResize="0"/>
          <p:nvPr/>
        </p:nvPicPr>
        <p:blipFill>
          <a:blip r:embed="rId3">
            <a:alphaModFix/>
          </a:blip>
          <a:stretch>
            <a:fillRect/>
          </a:stretch>
        </p:blipFill>
        <p:spPr>
          <a:xfrm>
            <a:off x="4614775" y="1568458"/>
            <a:ext cx="3710075" cy="1494342"/>
          </a:xfrm>
          <a:prstGeom prst="rect">
            <a:avLst/>
          </a:prstGeom>
          <a:noFill/>
          <a:ln>
            <a:noFill/>
          </a:ln>
        </p:spPr>
      </p:pic>
      <p:pic>
        <p:nvPicPr>
          <p:cNvPr id="238" name="Google Shape;238;p30"/>
          <p:cNvPicPr preferRelativeResize="0"/>
          <p:nvPr/>
        </p:nvPicPr>
        <p:blipFill>
          <a:blip r:embed="rId4">
            <a:alphaModFix/>
          </a:blip>
          <a:stretch>
            <a:fillRect/>
          </a:stretch>
        </p:blipFill>
        <p:spPr>
          <a:xfrm>
            <a:off x="4658749" y="3062800"/>
            <a:ext cx="3710075" cy="1375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Indie Games and Concurrent Daily Players</a:t>
            </a:r>
            <a:endParaRPr/>
          </a:p>
        </p:txBody>
      </p:sp>
      <p:sp>
        <p:nvSpPr>
          <p:cNvPr id="244" name="Google Shape;244;p31"/>
          <p:cNvSpPr txBox="1"/>
          <p:nvPr>
            <p:ph idx="1" type="body"/>
          </p:nvPr>
        </p:nvSpPr>
        <p:spPr>
          <a:xfrm>
            <a:off x="819150" y="1990725"/>
            <a:ext cx="32364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41,347</a:t>
            </a:r>
            <a:r>
              <a:rPr lang="en"/>
              <a:t> rules with Indie genre as an antecedent and less than 99 daily players as a consequent </a:t>
            </a:r>
            <a:endParaRPr/>
          </a:p>
          <a:p>
            <a:pPr indent="-311150" lvl="0" marL="457200" rtl="0" algn="l">
              <a:spcBef>
                <a:spcPts val="0"/>
              </a:spcBef>
              <a:spcAft>
                <a:spcPts val="0"/>
              </a:spcAft>
              <a:buSzPts val="1300"/>
              <a:buChar char="●"/>
            </a:pPr>
            <a:r>
              <a:rPr lang="en"/>
              <a:t>Indie games will very likely have less than 99 daily players</a:t>
            </a:r>
            <a:endParaRPr/>
          </a:p>
        </p:txBody>
      </p:sp>
      <p:pic>
        <p:nvPicPr>
          <p:cNvPr id="245" name="Google Shape;245;p31"/>
          <p:cNvPicPr preferRelativeResize="0"/>
          <p:nvPr/>
        </p:nvPicPr>
        <p:blipFill>
          <a:blip r:embed="rId3">
            <a:alphaModFix/>
          </a:blip>
          <a:stretch>
            <a:fillRect/>
          </a:stretch>
        </p:blipFill>
        <p:spPr>
          <a:xfrm>
            <a:off x="4713525" y="1990727"/>
            <a:ext cx="3877525" cy="1567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Roles</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Edwin - 100% Association Rules</a:t>
            </a:r>
            <a:endParaRPr/>
          </a:p>
          <a:p>
            <a:pPr indent="0" lvl="0" marL="0" rtl="0" algn="l">
              <a:spcBef>
                <a:spcPts val="1200"/>
              </a:spcBef>
              <a:spcAft>
                <a:spcPts val="0"/>
              </a:spcAft>
              <a:buNone/>
            </a:pPr>
            <a:r>
              <a:rPr lang="en"/>
              <a:t>Abhishek - 100% Unsupervised Review (text) Analysis</a:t>
            </a:r>
            <a:endParaRPr/>
          </a:p>
          <a:p>
            <a:pPr indent="0" lvl="0" marL="0" rtl="0" algn="l">
              <a:spcBef>
                <a:spcPts val="1200"/>
              </a:spcBef>
              <a:spcAft>
                <a:spcPts val="0"/>
              </a:spcAft>
              <a:buNone/>
            </a:pPr>
            <a:r>
              <a:rPr lang="en"/>
              <a:t>Ginia - 100% Review Sentiment Analysis</a:t>
            </a:r>
            <a:endParaRPr/>
          </a:p>
          <a:p>
            <a:pPr indent="0" lvl="0" marL="0" rtl="0" algn="l">
              <a:spcBef>
                <a:spcPts val="1200"/>
              </a:spcBef>
              <a:spcAft>
                <a:spcPts val="0"/>
              </a:spcAft>
              <a:buNone/>
            </a:pPr>
            <a:r>
              <a:rPr lang="en"/>
              <a:t>Chinmay - 100% EDA</a:t>
            </a:r>
            <a:endParaRPr/>
          </a:p>
          <a:p>
            <a:pPr indent="0" lvl="0" marL="0" rtl="0" algn="l">
              <a:spcBef>
                <a:spcPts val="1200"/>
              </a:spcBef>
              <a:spcAft>
                <a:spcPts val="1200"/>
              </a:spcAft>
              <a:buNone/>
            </a:pPr>
            <a:r>
              <a:rPr lang="en"/>
              <a:t>Soumith - </a:t>
            </a:r>
            <a:r>
              <a:rPr lang="en"/>
              <a:t>Miscellaneous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Other Interesting Plots</a:t>
            </a:r>
            <a:endParaRPr/>
          </a:p>
        </p:txBody>
      </p:sp>
      <p:sp>
        <p:nvSpPr>
          <p:cNvPr id="251" name="Google Shape;251;p3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2" name="Google Shape;252;p32"/>
          <p:cNvPicPr preferRelativeResize="0"/>
          <p:nvPr/>
        </p:nvPicPr>
        <p:blipFill>
          <a:blip r:embed="rId3">
            <a:alphaModFix/>
          </a:blip>
          <a:stretch>
            <a:fillRect/>
          </a:stretch>
        </p:blipFill>
        <p:spPr>
          <a:xfrm>
            <a:off x="457200" y="1695525"/>
            <a:ext cx="4114800" cy="2743200"/>
          </a:xfrm>
          <a:prstGeom prst="rect">
            <a:avLst/>
          </a:prstGeom>
          <a:noFill/>
          <a:ln>
            <a:noFill/>
          </a:ln>
        </p:spPr>
      </p:pic>
      <p:pic>
        <p:nvPicPr>
          <p:cNvPr id="253" name="Google Shape;253;p32"/>
          <p:cNvPicPr preferRelativeResize="0"/>
          <p:nvPr/>
        </p:nvPicPr>
        <p:blipFill>
          <a:blip r:embed="rId4">
            <a:alphaModFix/>
          </a:blip>
          <a:stretch>
            <a:fillRect/>
          </a:stretch>
        </p:blipFill>
        <p:spPr>
          <a:xfrm>
            <a:off x="4572000" y="1800200"/>
            <a:ext cx="3957787" cy="2638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3"/>
          <p:cNvSpPr txBox="1"/>
          <p:nvPr>
            <p:ph type="title"/>
          </p:nvPr>
        </p:nvSpPr>
        <p:spPr>
          <a:xfrm>
            <a:off x="819150" y="49687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 Analysis - Unsupervised - Word Cloud - All reviews</a:t>
            </a:r>
            <a:endParaRPr/>
          </a:p>
        </p:txBody>
      </p:sp>
      <p:pic>
        <p:nvPicPr>
          <p:cNvPr id="259" name="Google Shape;259;p33"/>
          <p:cNvPicPr preferRelativeResize="0"/>
          <p:nvPr/>
        </p:nvPicPr>
        <p:blipFill>
          <a:blip r:embed="rId3">
            <a:alphaModFix/>
          </a:blip>
          <a:stretch>
            <a:fillRect/>
          </a:stretch>
        </p:blipFill>
        <p:spPr>
          <a:xfrm>
            <a:off x="1492988" y="1564875"/>
            <a:ext cx="6158028" cy="3038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4"/>
          <p:cNvSpPr txBox="1"/>
          <p:nvPr>
            <p:ph type="title"/>
          </p:nvPr>
        </p:nvSpPr>
        <p:spPr>
          <a:xfrm>
            <a:off x="819150" y="60587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 Analysis - Unsupervised - Word Cloud - Specific Genres</a:t>
            </a:r>
            <a:endParaRPr/>
          </a:p>
        </p:txBody>
      </p:sp>
      <p:pic>
        <p:nvPicPr>
          <p:cNvPr id="265" name="Google Shape;265;p34"/>
          <p:cNvPicPr preferRelativeResize="0"/>
          <p:nvPr/>
        </p:nvPicPr>
        <p:blipFill>
          <a:blip r:embed="rId3">
            <a:alphaModFix/>
          </a:blip>
          <a:stretch>
            <a:fillRect/>
          </a:stretch>
        </p:blipFill>
        <p:spPr>
          <a:xfrm>
            <a:off x="1127575" y="1817375"/>
            <a:ext cx="3063241" cy="1508760"/>
          </a:xfrm>
          <a:prstGeom prst="rect">
            <a:avLst/>
          </a:prstGeom>
          <a:noFill/>
          <a:ln>
            <a:noFill/>
          </a:ln>
        </p:spPr>
      </p:pic>
      <p:pic>
        <p:nvPicPr>
          <p:cNvPr id="266" name="Google Shape;266;p34"/>
          <p:cNvPicPr preferRelativeResize="0"/>
          <p:nvPr/>
        </p:nvPicPr>
        <p:blipFill>
          <a:blip r:embed="rId4">
            <a:alphaModFix/>
          </a:blip>
          <a:stretch>
            <a:fillRect/>
          </a:stretch>
        </p:blipFill>
        <p:spPr>
          <a:xfrm>
            <a:off x="4572000" y="1817375"/>
            <a:ext cx="3063241" cy="1508760"/>
          </a:xfrm>
          <a:prstGeom prst="rect">
            <a:avLst/>
          </a:prstGeom>
          <a:noFill/>
          <a:ln>
            <a:noFill/>
          </a:ln>
        </p:spPr>
      </p:pic>
      <p:pic>
        <p:nvPicPr>
          <p:cNvPr id="267" name="Google Shape;267;p34"/>
          <p:cNvPicPr preferRelativeResize="0"/>
          <p:nvPr/>
        </p:nvPicPr>
        <p:blipFill>
          <a:blip r:embed="rId5">
            <a:alphaModFix/>
          </a:blip>
          <a:stretch>
            <a:fillRect/>
          </a:stretch>
        </p:blipFill>
        <p:spPr>
          <a:xfrm>
            <a:off x="1127575" y="3390701"/>
            <a:ext cx="3063241" cy="1508760"/>
          </a:xfrm>
          <a:prstGeom prst="rect">
            <a:avLst/>
          </a:prstGeom>
          <a:noFill/>
          <a:ln>
            <a:noFill/>
          </a:ln>
        </p:spPr>
      </p:pic>
      <p:pic>
        <p:nvPicPr>
          <p:cNvPr id="268" name="Google Shape;268;p34"/>
          <p:cNvPicPr preferRelativeResize="0"/>
          <p:nvPr/>
        </p:nvPicPr>
        <p:blipFill>
          <a:blip r:embed="rId6">
            <a:alphaModFix/>
          </a:blip>
          <a:stretch>
            <a:fillRect/>
          </a:stretch>
        </p:blipFill>
        <p:spPr>
          <a:xfrm>
            <a:off x="4572001" y="3390698"/>
            <a:ext cx="3063241" cy="15087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Text Analysis - Unsupervised - Clustering</a:t>
            </a:r>
            <a:endParaRPr/>
          </a:p>
        </p:txBody>
      </p:sp>
      <p:pic>
        <p:nvPicPr>
          <p:cNvPr id="274" name="Google Shape;274;p35"/>
          <p:cNvPicPr preferRelativeResize="0"/>
          <p:nvPr/>
        </p:nvPicPr>
        <p:blipFill>
          <a:blip r:embed="rId3">
            <a:alphaModFix/>
          </a:blip>
          <a:stretch>
            <a:fillRect/>
          </a:stretch>
        </p:blipFill>
        <p:spPr>
          <a:xfrm>
            <a:off x="819150" y="1800200"/>
            <a:ext cx="3492525" cy="2373900"/>
          </a:xfrm>
          <a:prstGeom prst="rect">
            <a:avLst/>
          </a:prstGeom>
          <a:noFill/>
          <a:ln>
            <a:noFill/>
          </a:ln>
        </p:spPr>
      </p:pic>
      <p:sp>
        <p:nvSpPr>
          <p:cNvPr id="275" name="Google Shape;275;p35"/>
          <p:cNvSpPr txBox="1"/>
          <p:nvPr/>
        </p:nvSpPr>
        <p:spPr>
          <a:xfrm>
            <a:off x="4572000" y="1984425"/>
            <a:ext cx="3753000" cy="18930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t/>
            </a:r>
            <a:endParaRPr sz="1050"/>
          </a:p>
          <a:p>
            <a:pPr indent="0" lvl="0" marL="0" rtl="0" algn="l">
              <a:spcBef>
                <a:spcPts val="0"/>
              </a:spcBef>
              <a:spcAft>
                <a:spcPts val="0"/>
              </a:spcAft>
              <a:buNone/>
            </a:pPr>
            <a:r>
              <a:rPr lang="en" sz="1050"/>
              <a:t>Cluster 0</a:t>
            </a:r>
            <a:endParaRPr sz="1050"/>
          </a:p>
          <a:p>
            <a:pPr indent="0" lvl="0" marL="0" rtl="0" algn="l">
              <a:spcBef>
                <a:spcPts val="0"/>
              </a:spcBef>
              <a:spcAft>
                <a:spcPts val="0"/>
              </a:spcAft>
              <a:buNone/>
            </a:pPr>
            <a:r>
              <a:rPr lang="en" sz="1050"/>
              <a:t>cool, simple, price, better, little, just, played, best, buy, love</a:t>
            </a:r>
            <a:endParaRPr sz="1050"/>
          </a:p>
          <a:p>
            <a:pPr indent="0" lvl="0" marL="0" rtl="0" algn="l">
              <a:spcBef>
                <a:spcPts val="0"/>
              </a:spcBef>
              <a:spcAft>
                <a:spcPts val="0"/>
              </a:spcAft>
              <a:buNone/>
            </a:pPr>
            <a:r>
              <a:t/>
            </a:r>
            <a:endParaRPr sz="1050"/>
          </a:p>
          <a:p>
            <a:pPr indent="0" lvl="0" marL="0" rtl="0" algn="l">
              <a:spcBef>
                <a:spcPts val="0"/>
              </a:spcBef>
              <a:spcAft>
                <a:spcPts val="0"/>
              </a:spcAft>
              <a:buNone/>
            </a:pPr>
            <a:r>
              <a:rPr lang="en" sz="1050"/>
              <a:t>Cluster 1</a:t>
            </a:r>
            <a:endParaRPr sz="1050"/>
          </a:p>
          <a:p>
            <a:pPr indent="0" lvl="0" marL="0" rtl="0" algn="l">
              <a:spcBef>
                <a:spcPts val="0"/>
              </a:spcBef>
              <a:spcAft>
                <a:spcPts val="0"/>
              </a:spcAft>
              <a:buNone/>
            </a:pPr>
            <a:r>
              <a:rPr lang="en" sz="1050"/>
              <a:t>nice graphics, short, like, story, puzzle, music, graphics, little, nice little, nice</a:t>
            </a:r>
            <a:endParaRPr sz="1050"/>
          </a:p>
          <a:p>
            <a:pPr indent="0" lvl="0" marL="0" rtl="0" algn="l">
              <a:spcBef>
                <a:spcPts val="0"/>
              </a:spcBef>
              <a:spcAft>
                <a:spcPts val="0"/>
              </a:spcAft>
              <a:buNone/>
            </a:pPr>
            <a:r>
              <a:t/>
            </a:r>
            <a:endParaRPr sz="1050"/>
          </a:p>
          <a:p>
            <a:pPr indent="0" lvl="0" marL="0" rtl="0" algn="l">
              <a:spcBef>
                <a:spcPts val="0"/>
              </a:spcBef>
              <a:spcAft>
                <a:spcPts val="0"/>
              </a:spcAft>
              <a:buNone/>
            </a:pPr>
            <a:r>
              <a:rPr lang="en" sz="1050"/>
              <a:t>Cluster 2</a:t>
            </a:r>
            <a:endParaRPr sz="1050"/>
          </a:p>
          <a:p>
            <a:pPr indent="0" lvl="0" marL="0" rtl="0" algn="l">
              <a:lnSpc>
                <a:spcPct val="115000"/>
              </a:lnSpc>
              <a:spcBef>
                <a:spcPts val="0"/>
              </a:spcBef>
              <a:spcAft>
                <a:spcPts val="0"/>
              </a:spcAft>
              <a:buNone/>
            </a:pPr>
            <a:r>
              <a:rPr lang="en" sz="1050"/>
              <a:t>think,</a:t>
            </a:r>
            <a:r>
              <a:rPr lang="en" sz="1050"/>
              <a:t> gameplay, bit, feel, little, way, level, story, just, like</a:t>
            </a:r>
            <a:endParaRPr sz="105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6"/>
          <p:cNvSpPr txBox="1"/>
          <p:nvPr>
            <p:ph type="title"/>
          </p:nvPr>
        </p:nvSpPr>
        <p:spPr>
          <a:xfrm>
            <a:off x="856600" y="3739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Text Analysis - Unsupervised - Clustering</a:t>
            </a:r>
            <a:endParaRPr/>
          </a:p>
        </p:txBody>
      </p:sp>
      <p:sp>
        <p:nvSpPr>
          <p:cNvPr id="281" name="Google Shape;281;p36"/>
          <p:cNvSpPr txBox="1"/>
          <p:nvPr/>
        </p:nvSpPr>
        <p:spPr>
          <a:xfrm>
            <a:off x="819150" y="1123225"/>
            <a:ext cx="7223700" cy="9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t>Cluster 0 - Review 0: i ran into a bug where a house construction never ended and i don't like this type of game enough to power through it. </a:t>
            </a:r>
            <a:endParaRPr sz="1050"/>
          </a:p>
          <a:p>
            <a:pPr indent="0" lvl="0" marL="0" rtl="0" algn="l">
              <a:spcBef>
                <a:spcPts val="0"/>
              </a:spcBef>
              <a:spcAft>
                <a:spcPts val="0"/>
              </a:spcAft>
              <a:buNone/>
            </a:pPr>
            <a:r>
              <a:t/>
            </a:r>
            <a:endParaRPr sz="1050"/>
          </a:p>
          <a:p>
            <a:pPr indent="0" lvl="0" marL="0" rtl="0" algn="l">
              <a:spcBef>
                <a:spcPts val="0"/>
              </a:spcBef>
              <a:spcAft>
                <a:spcPts val="0"/>
              </a:spcAft>
              <a:buNone/>
            </a:pPr>
            <a:r>
              <a:rPr lang="en" sz="1050"/>
              <a:t>Cluster 0 - Review 1: a sweet little tycoon / transport game!</a:t>
            </a:r>
            <a:endParaRPr sz="1050"/>
          </a:p>
          <a:p>
            <a:pPr indent="0" lvl="0" marL="0" rtl="0" algn="l">
              <a:spcBef>
                <a:spcPts val="0"/>
              </a:spcBef>
              <a:spcAft>
                <a:spcPts val="0"/>
              </a:spcAft>
              <a:buNone/>
            </a:pPr>
            <a:r>
              <a:rPr lang="en" sz="1050"/>
              <a:t>super super fun to play! </a:t>
            </a:r>
            <a:endParaRPr sz="1100"/>
          </a:p>
        </p:txBody>
      </p:sp>
      <p:sp>
        <p:nvSpPr>
          <p:cNvPr id="282" name="Google Shape;282;p36"/>
          <p:cNvSpPr txBox="1"/>
          <p:nvPr/>
        </p:nvSpPr>
        <p:spPr>
          <a:xfrm>
            <a:off x="819150" y="2146350"/>
            <a:ext cx="7223700" cy="9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t>Cluster 1 - Review 0: nice addictive and competitive mini-games, it's good to play for improve your score</a:t>
            </a:r>
            <a:endParaRPr sz="1050"/>
          </a:p>
          <a:p>
            <a:pPr indent="0" lvl="0" marL="0" rtl="0" algn="l">
              <a:spcBef>
                <a:spcPts val="0"/>
              </a:spcBef>
              <a:spcAft>
                <a:spcPts val="0"/>
              </a:spcAft>
              <a:buNone/>
            </a:pPr>
            <a:r>
              <a:rPr lang="en" sz="1050"/>
              <a:t>it may be good to have a system of success and rewards </a:t>
            </a:r>
            <a:endParaRPr sz="1050"/>
          </a:p>
          <a:p>
            <a:pPr indent="0" lvl="0" marL="0" rtl="0" algn="l">
              <a:spcBef>
                <a:spcPts val="0"/>
              </a:spcBef>
              <a:spcAft>
                <a:spcPts val="0"/>
              </a:spcAft>
              <a:buNone/>
            </a:pPr>
            <a:r>
              <a:t/>
            </a:r>
            <a:endParaRPr sz="1050"/>
          </a:p>
          <a:p>
            <a:pPr indent="0" lvl="0" marL="0" rtl="0" algn="l">
              <a:lnSpc>
                <a:spcPct val="115000"/>
              </a:lnSpc>
              <a:spcBef>
                <a:spcPts val="0"/>
              </a:spcBef>
              <a:spcAft>
                <a:spcPts val="0"/>
              </a:spcAft>
              <a:buNone/>
            </a:pPr>
            <a:r>
              <a:rPr lang="en" sz="1050"/>
              <a:t>Cluster 1 - Review 1: wish it was easier to obtain this at launch but still a nice benefit to have rather than being locked to the game as a dlc.</a:t>
            </a:r>
            <a:endParaRPr sz="1050"/>
          </a:p>
        </p:txBody>
      </p:sp>
      <p:sp>
        <p:nvSpPr>
          <p:cNvPr id="283" name="Google Shape;283;p36"/>
          <p:cNvSpPr txBox="1"/>
          <p:nvPr/>
        </p:nvSpPr>
        <p:spPr>
          <a:xfrm>
            <a:off x="819150" y="3284100"/>
            <a:ext cx="7223700" cy="9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t>Cluster 2 - Review 0: [h1]buy and play this before soko loco deluxe. it's an astonishingly good game for this price point.[/h1]</a:t>
            </a:r>
            <a:endParaRPr sz="1050"/>
          </a:p>
          <a:p>
            <a:pPr indent="0" lvl="0" marL="0" rtl="0" algn="l">
              <a:spcBef>
                <a:spcPts val="0"/>
              </a:spcBef>
              <a:spcAft>
                <a:spcPts val="0"/>
              </a:spcAft>
              <a:buNone/>
            </a:pPr>
            <a:r>
              <a:t/>
            </a:r>
            <a:endParaRPr sz="1050"/>
          </a:p>
          <a:p>
            <a:pPr indent="0" lvl="0" marL="0" rtl="0" algn="l">
              <a:lnSpc>
                <a:spcPct val="115000"/>
              </a:lnSpc>
              <a:spcBef>
                <a:spcPts val="0"/>
              </a:spcBef>
              <a:spcAft>
                <a:spcPts val="0"/>
              </a:spcAft>
              <a:buNone/>
            </a:pPr>
            <a:r>
              <a:rPr lang="en" sz="1050"/>
              <a:t>soko loco falls into a subgenre that i'll call railroad-lites: railway management games that have goal-driven gameplay like railroad tycoon without the massive web of variables that require dozens (if not hundreds) of hours of gameplay to fully appreciate. of the games in its subgenre, it does the best job - even better than its deluxe version - of making you feel as if you are physically picking up and placing individual pieces of railroad track on the terrain.</a:t>
            </a:r>
            <a:endParaRPr sz="105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txBox="1"/>
          <p:nvPr>
            <p:ph type="title"/>
          </p:nvPr>
        </p:nvSpPr>
        <p:spPr>
          <a:xfrm>
            <a:off x="819163" y="6385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Text Analysis - Unsupervised - Clustering</a:t>
            </a:r>
            <a:endParaRPr/>
          </a:p>
        </p:txBody>
      </p:sp>
      <p:pic>
        <p:nvPicPr>
          <p:cNvPr id="289" name="Google Shape;289;p37"/>
          <p:cNvPicPr preferRelativeResize="0"/>
          <p:nvPr/>
        </p:nvPicPr>
        <p:blipFill>
          <a:blip r:embed="rId3">
            <a:alphaModFix/>
          </a:blip>
          <a:stretch>
            <a:fillRect/>
          </a:stretch>
        </p:blipFill>
        <p:spPr>
          <a:xfrm>
            <a:off x="2287438" y="1507800"/>
            <a:ext cx="4569126" cy="32857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8"/>
          <p:cNvSpPr txBox="1"/>
          <p:nvPr>
            <p:ph type="title"/>
          </p:nvPr>
        </p:nvSpPr>
        <p:spPr>
          <a:xfrm>
            <a:off x="819150" y="283175"/>
            <a:ext cx="7505700" cy="479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rgbClr val="AF7B51"/>
                </a:solidFill>
              </a:rPr>
              <a:t>Sentiment Analysis - Dashboard</a:t>
            </a:r>
            <a:endParaRPr/>
          </a:p>
        </p:txBody>
      </p:sp>
      <p:sp>
        <p:nvSpPr>
          <p:cNvPr id="295" name="Google Shape;295;p3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6" name="Google Shape;296;p38"/>
          <p:cNvPicPr preferRelativeResize="0"/>
          <p:nvPr/>
        </p:nvPicPr>
        <p:blipFill>
          <a:blip r:embed="rId3">
            <a:alphaModFix/>
          </a:blip>
          <a:stretch>
            <a:fillRect/>
          </a:stretch>
        </p:blipFill>
        <p:spPr>
          <a:xfrm>
            <a:off x="474625" y="828200"/>
            <a:ext cx="8392674" cy="3966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819150" y="333425"/>
            <a:ext cx="7505700" cy="66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AF7B51"/>
                </a:solidFill>
              </a:rPr>
              <a:t>Sentiment Analysis – Dashboard(contd.)</a:t>
            </a:r>
            <a:endParaRPr/>
          </a:p>
        </p:txBody>
      </p:sp>
      <p:pic>
        <p:nvPicPr>
          <p:cNvPr id="302" name="Google Shape;302;p39"/>
          <p:cNvPicPr preferRelativeResize="0"/>
          <p:nvPr/>
        </p:nvPicPr>
        <p:blipFill>
          <a:blip r:embed="rId3">
            <a:alphaModFix/>
          </a:blip>
          <a:stretch>
            <a:fillRect/>
          </a:stretch>
        </p:blipFill>
        <p:spPr>
          <a:xfrm>
            <a:off x="267250" y="2212125"/>
            <a:ext cx="3424325" cy="2561500"/>
          </a:xfrm>
          <a:prstGeom prst="rect">
            <a:avLst/>
          </a:prstGeom>
          <a:noFill/>
          <a:ln>
            <a:noFill/>
          </a:ln>
        </p:spPr>
      </p:pic>
      <p:pic>
        <p:nvPicPr>
          <p:cNvPr id="303" name="Google Shape;303;p39"/>
          <p:cNvPicPr preferRelativeResize="0"/>
          <p:nvPr/>
        </p:nvPicPr>
        <p:blipFill>
          <a:blip r:embed="rId4">
            <a:alphaModFix/>
          </a:blip>
          <a:stretch>
            <a:fillRect/>
          </a:stretch>
        </p:blipFill>
        <p:spPr>
          <a:xfrm>
            <a:off x="2767900" y="956150"/>
            <a:ext cx="5819125" cy="1800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Definition</a:t>
            </a:r>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b="1" lang="en" sz="1320">
                <a:latin typeface="Times New Roman"/>
                <a:ea typeface="Times New Roman"/>
                <a:cs typeface="Times New Roman"/>
                <a:sym typeface="Times New Roman"/>
              </a:rPr>
              <a:t>The Goal:</a:t>
            </a:r>
            <a:endParaRPr b="1" sz="1320">
              <a:latin typeface="Times New Roman"/>
              <a:ea typeface="Times New Roman"/>
              <a:cs typeface="Times New Roman"/>
              <a:sym typeface="Times New Roman"/>
            </a:endParaRPr>
          </a:p>
          <a:p>
            <a:pPr indent="-306070" lvl="0" marL="457200" rtl="0" algn="l">
              <a:lnSpc>
                <a:spcPct val="105000"/>
              </a:lnSpc>
              <a:spcBef>
                <a:spcPts val="1200"/>
              </a:spcBef>
              <a:spcAft>
                <a:spcPts val="0"/>
              </a:spcAft>
              <a:buSzPts val="1220"/>
              <a:buFont typeface="Times New Roman"/>
              <a:buChar char="●"/>
            </a:pPr>
            <a:r>
              <a:rPr lang="en" sz="1220">
                <a:latin typeface="Times New Roman"/>
                <a:ea typeface="Times New Roman"/>
                <a:cs typeface="Times New Roman"/>
                <a:sym typeface="Times New Roman"/>
              </a:rPr>
              <a:t>Provide data-driven insight and advice to 3 up-and-coming video game studios, relevant to the games they are developing</a:t>
            </a:r>
            <a:endParaRPr sz="1220">
              <a:latin typeface="Times New Roman"/>
              <a:ea typeface="Times New Roman"/>
              <a:cs typeface="Times New Roman"/>
              <a:sym typeface="Times New Roman"/>
            </a:endParaRPr>
          </a:p>
          <a:p>
            <a:pPr indent="0" lvl="0" marL="0" rtl="0" algn="l">
              <a:lnSpc>
                <a:spcPct val="105000"/>
              </a:lnSpc>
              <a:spcBef>
                <a:spcPts val="1200"/>
              </a:spcBef>
              <a:spcAft>
                <a:spcPts val="0"/>
              </a:spcAft>
              <a:buNone/>
            </a:pPr>
            <a:r>
              <a:rPr b="1" lang="en" sz="1320">
                <a:latin typeface="Times New Roman"/>
                <a:ea typeface="Times New Roman"/>
                <a:cs typeface="Times New Roman"/>
                <a:sym typeface="Times New Roman"/>
              </a:rPr>
              <a:t>The Execution:</a:t>
            </a:r>
            <a:endParaRPr b="1" sz="1320">
              <a:latin typeface="Times New Roman"/>
              <a:ea typeface="Times New Roman"/>
              <a:cs typeface="Times New Roman"/>
              <a:sym typeface="Times New Roman"/>
            </a:endParaRPr>
          </a:p>
          <a:p>
            <a:pPr indent="-306070" lvl="0" marL="457200" rtl="0" algn="l">
              <a:lnSpc>
                <a:spcPct val="105000"/>
              </a:lnSpc>
              <a:spcBef>
                <a:spcPts val="1200"/>
              </a:spcBef>
              <a:spcAft>
                <a:spcPts val="0"/>
              </a:spcAft>
              <a:buSzPts val="1220"/>
              <a:buFont typeface="Times New Roman"/>
              <a:buChar char="●"/>
            </a:pPr>
            <a:r>
              <a:rPr lang="en" sz="1220">
                <a:latin typeface="Times New Roman"/>
                <a:ea typeface="Times New Roman"/>
                <a:cs typeface="Times New Roman"/>
                <a:sym typeface="Times New Roman"/>
              </a:rPr>
              <a:t>Used SteamSpy and Steam API to download available data from Steam’s entire game catalogue</a:t>
            </a:r>
            <a:endParaRPr sz="1220">
              <a:latin typeface="Times New Roman"/>
              <a:ea typeface="Times New Roman"/>
              <a:cs typeface="Times New Roman"/>
              <a:sym typeface="Times New Roman"/>
            </a:endParaRPr>
          </a:p>
          <a:p>
            <a:pPr indent="-306070" lvl="0" marL="457200" rtl="0" algn="l">
              <a:lnSpc>
                <a:spcPct val="105000"/>
              </a:lnSpc>
              <a:spcBef>
                <a:spcPts val="0"/>
              </a:spcBef>
              <a:spcAft>
                <a:spcPts val="0"/>
              </a:spcAft>
              <a:buSzPts val="1220"/>
              <a:buFont typeface="Times New Roman"/>
              <a:buChar char="●"/>
            </a:pPr>
            <a:r>
              <a:rPr lang="en" sz="1220">
                <a:latin typeface="Times New Roman"/>
                <a:ea typeface="Times New Roman"/>
                <a:cs typeface="Times New Roman"/>
                <a:sym typeface="Times New Roman"/>
              </a:rPr>
              <a:t>Mined relevant association rules from the acquired data set</a:t>
            </a:r>
            <a:endParaRPr sz="1220">
              <a:latin typeface="Times New Roman"/>
              <a:ea typeface="Times New Roman"/>
              <a:cs typeface="Times New Roman"/>
              <a:sym typeface="Times New Roman"/>
            </a:endParaRPr>
          </a:p>
          <a:p>
            <a:pPr indent="-306070" lvl="0" marL="457200" rtl="0" algn="l">
              <a:lnSpc>
                <a:spcPct val="105000"/>
              </a:lnSpc>
              <a:spcBef>
                <a:spcPts val="0"/>
              </a:spcBef>
              <a:spcAft>
                <a:spcPts val="0"/>
              </a:spcAft>
              <a:buSzPts val="1220"/>
              <a:buFont typeface="Times New Roman"/>
              <a:buChar char="●"/>
            </a:pPr>
            <a:r>
              <a:rPr lang="en" sz="1220">
                <a:latin typeface="Times New Roman"/>
                <a:ea typeface="Times New Roman"/>
                <a:cs typeface="Times New Roman"/>
                <a:sym typeface="Times New Roman"/>
              </a:rPr>
              <a:t>Analyzed game reviews to get feedback from users</a:t>
            </a:r>
            <a:endParaRPr sz="1220">
              <a:latin typeface="Times New Roman"/>
              <a:ea typeface="Times New Roman"/>
              <a:cs typeface="Times New Roman"/>
              <a:sym typeface="Times New Roman"/>
            </a:endParaRPr>
          </a:p>
          <a:p>
            <a:pPr indent="0" lvl="0" marL="0" rtl="0" algn="l">
              <a:lnSpc>
                <a:spcPct val="105000"/>
              </a:lnSpc>
              <a:spcBef>
                <a:spcPts val="1200"/>
              </a:spcBef>
              <a:spcAft>
                <a:spcPts val="1200"/>
              </a:spcAft>
              <a:buSzPts val="440"/>
              <a:buNone/>
            </a:pPr>
            <a:r>
              <a:t/>
            </a:r>
            <a:endParaRPr sz="52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Motivation</a:t>
            </a:r>
            <a:endParaRPr/>
          </a:p>
        </p:txBody>
      </p:sp>
      <p:sp>
        <p:nvSpPr>
          <p:cNvPr id="147" name="Google Shape;147;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The motivation is to help up-and-coming game developers who may be new to the industry, by helping them make optimal decisions to accomplish their goals.</a:t>
            </a:r>
            <a:endParaRPr sz="1200">
              <a:latin typeface="Times New Roman"/>
              <a:ea typeface="Times New Roman"/>
              <a:cs typeface="Times New Roman"/>
              <a:sym typeface="Times New Roman"/>
            </a:endParaRPr>
          </a:p>
          <a:p>
            <a:pPr indent="0" lvl="0" marL="0" rtl="0" algn="l">
              <a:spcBef>
                <a:spcPts val="1200"/>
              </a:spcBef>
              <a:spcAft>
                <a:spcPts val="1200"/>
              </a:spcAft>
              <a:buNone/>
            </a:pPr>
            <a:r>
              <a:rPr lang="en" sz="1200">
                <a:latin typeface="Times New Roman"/>
                <a:ea typeface="Times New Roman"/>
                <a:cs typeface="Times New Roman"/>
                <a:sym typeface="Times New Roman"/>
              </a:rPr>
              <a:t>Here our target developers are not industry giants like EA, Bethesda, Activision, or Rockstar. Our target developers are smaller game studios who have less resources available to them, looking for an edge in a crowded market.</a:t>
            </a:r>
            <a:endParaRPr sz="12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Totally Real Studios - Emerald Sky</a:t>
            </a:r>
            <a:endParaRPr/>
          </a:p>
        </p:txBody>
      </p:sp>
      <p:sp>
        <p:nvSpPr>
          <p:cNvPr id="153" name="Google Shape;153;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Genre:  Action-Adventure</a:t>
            </a:r>
            <a:endParaRPr/>
          </a:p>
          <a:p>
            <a:pPr indent="-311150" lvl="0" marL="457200" rtl="0" algn="l">
              <a:spcBef>
                <a:spcPts val="0"/>
              </a:spcBef>
              <a:spcAft>
                <a:spcPts val="0"/>
              </a:spcAft>
              <a:buSzPts val="1300"/>
              <a:buChar char="●"/>
            </a:pPr>
            <a:r>
              <a:rPr lang="en"/>
              <a:t>Number of Players: Single-player</a:t>
            </a:r>
            <a:endParaRPr/>
          </a:p>
          <a:p>
            <a:pPr indent="-311150" lvl="0" marL="457200" rtl="0" algn="l">
              <a:spcBef>
                <a:spcPts val="0"/>
              </a:spcBef>
              <a:spcAft>
                <a:spcPts val="0"/>
              </a:spcAft>
              <a:buSzPts val="1300"/>
              <a:buChar char="●"/>
            </a:pPr>
            <a:r>
              <a:rPr lang="en"/>
              <a:t>Written Language: English</a:t>
            </a:r>
            <a:endParaRPr/>
          </a:p>
          <a:p>
            <a:pPr indent="-311150" lvl="0" marL="457200" rtl="0" algn="l">
              <a:spcBef>
                <a:spcPts val="0"/>
              </a:spcBef>
              <a:spcAft>
                <a:spcPts val="0"/>
              </a:spcAft>
              <a:buSzPts val="1300"/>
              <a:buChar char="●"/>
            </a:pPr>
            <a:r>
              <a:rPr lang="en"/>
              <a:t>Supported Languages: Spanish</a:t>
            </a:r>
            <a:endParaRPr/>
          </a:p>
          <a:p>
            <a:pPr indent="-311150" lvl="0" marL="457200" rtl="0" algn="l">
              <a:spcBef>
                <a:spcPts val="0"/>
              </a:spcBef>
              <a:spcAft>
                <a:spcPts val="0"/>
              </a:spcAft>
              <a:buSzPts val="1300"/>
              <a:buChar char="●"/>
            </a:pPr>
            <a:r>
              <a:rPr lang="en"/>
              <a:t>Price: $19.99</a:t>
            </a:r>
            <a:endParaRPr/>
          </a:p>
          <a:p>
            <a:pPr indent="-311150" lvl="0" marL="457200" rtl="0" algn="l">
              <a:spcBef>
                <a:spcPts val="0"/>
              </a:spcBef>
              <a:spcAft>
                <a:spcPts val="0"/>
              </a:spcAft>
              <a:buSzPts val="1300"/>
              <a:buChar char="●"/>
            </a:pPr>
            <a:r>
              <a:rPr lang="en"/>
              <a:t>Relevant Tags: Survival, Realistic, Exploration</a:t>
            </a:r>
            <a:endParaRPr/>
          </a:p>
          <a:p>
            <a:pPr indent="-311150" lvl="0" marL="457200" rtl="0" algn="l">
              <a:spcBef>
                <a:spcPts val="0"/>
              </a:spcBef>
              <a:spcAft>
                <a:spcPts val="0"/>
              </a:spcAft>
              <a:buSzPts val="1300"/>
              <a:buChar char="●"/>
            </a:pPr>
            <a:r>
              <a:rPr lang="en"/>
              <a:t>Goal: At least a 75% positive review score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Lungfish Studios - Atomic Brain</a:t>
            </a:r>
            <a:endParaRPr/>
          </a:p>
        </p:txBody>
      </p:sp>
      <p:sp>
        <p:nvSpPr>
          <p:cNvPr id="159" name="Google Shape;159;p1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Genre: RPG</a:t>
            </a:r>
            <a:endParaRPr/>
          </a:p>
          <a:p>
            <a:pPr indent="-311150" lvl="0" marL="457200" rtl="0" algn="l">
              <a:spcBef>
                <a:spcPts val="0"/>
              </a:spcBef>
              <a:spcAft>
                <a:spcPts val="0"/>
              </a:spcAft>
              <a:buSzPts val="1300"/>
              <a:buChar char="●"/>
            </a:pPr>
            <a:r>
              <a:rPr lang="en"/>
              <a:t>Number of Players: Single-player / Co-op</a:t>
            </a:r>
            <a:endParaRPr/>
          </a:p>
          <a:p>
            <a:pPr indent="-311150" lvl="0" marL="457200" rtl="0" algn="l">
              <a:spcBef>
                <a:spcPts val="0"/>
              </a:spcBef>
              <a:spcAft>
                <a:spcPts val="0"/>
              </a:spcAft>
              <a:buSzPts val="1300"/>
              <a:buChar char="●"/>
            </a:pPr>
            <a:r>
              <a:rPr lang="en"/>
              <a:t>Written Language: Japanese</a:t>
            </a:r>
            <a:endParaRPr/>
          </a:p>
          <a:p>
            <a:pPr indent="-311150" lvl="0" marL="457200" rtl="0" algn="l">
              <a:spcBef>
                <a:spcPts val="0"/>
              </a:spcBef>
              <a:spcAft>
                <a:spcPts val="0"/>
              </a:spcAft>
              <a:buSzPts val="1300"/>
              <a:buChar char="●"/>
            </a:pPr>
            <a:r>
              <a:rPr lang="en"/>
              <a:t>Supported Languages: </a:t>
            </a:r>
            <a:endParaRPr/>
          </a:p>
          <a:p>
            <a:pPr indent="-311150" lvl="0" marL="457200" rtl="0" algn="l">
              <a:spcBef>
                <a:spcPts val="0"/>
              </a:spcBef>
              <a:spcAft>
                <a:spcPts val="0"/>
              </a:spcAft>
              <a:buSzPts val="1300"/>
              <a:buChar char="●"/>
            </a:pPr>
            <a:r>
              <a:rPr lang="en"/>
              <a:t>Price: $29.99</a:t>
            </a:r>
            <a:endParaRPr/>
          </a:p>
          <a:p>
            <a:pPr indent="-311150" lvl="0" marL="457200" rtl="0" algn="l">
              <a:spcBef>
                <a:spcPts val="0"/>
              </a:spcBef>
              <a:spcAft>
                <a:spcPts val="0"/>
              </a:spcAft>
              <a:buSzPts val="1300"/>
              <a:buChar char="●"/>
            </a:pPr>
            <a:r>
              <a:rPr lang="en"/>
              <a:t>Relevant Tags: Futuristic, Sci-Fi, Turn-Based</a:t>
            </a:r>
            <a:endParaRPr/>
          </a:p>
          <a:p>
            <a:pPr indent="-311150" lvl="0" marL="457200" rtl="0" algn="l">
              <a:spcBef>
                <a:spcPts val="0"/>
              </a:spcBef>
              <a:spcAft>
                <a:spcPts val="0"/>
              </a:spcAft>
              <a:buSzPts val="1300"/>
              <a:buChar char="●"/>
            </a:pPr>
            <a:r>
              <a:rPr lang="en"/>
              <a:t>Goal: Owned by as many users as possible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Two Point Two Studios - Skyfall</a:t>
            </a:r>
            <a:endParaRPr/>
          </a:p>
        </p:txBody>
      </p:sp>
      <p:sp>
        <p:nvSpPr>
          <p:cNvPr id="165" name="Google Shape;165;p1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Genre: Battle Royale</a:t>
            </a:r>
            <a:endParaRPr/>
          </a:p>
          <a:p>
            <a:pPr indent="-311150" lvl="0" marL="457200" rtl="0" algn="l">
              <a:spcBef>
                <a:spcPts val="0"/>
              </a:spcBef>
              <a:spcAft>
                <a:spcPts val="0"/>
              </a:spcAft>
              <a:buSzPts val="1300"/>
              <a:buChar char="●"/>
            </a:pPr>
            <a:r>
              <a:rPr lang="en"/>
              <a:t>Number of Players: Multiplayer</a:t>
            </a:r>
            <a:endParaRPr/>
          </a:p>
          <a:p>
            <a:pPr indent="-311150" lvl="0" marL="457200" rtl="0" algn="l">
              <a:spcBef>
                <a:spcPts val="0"/>
              </a:spcBef>
              <a:spcAft>
                <a:spcPts val="0"/>
              </a:spcAft>
              <a:buSzPts val="1300"/>
              <a:buChar char="●"/>
            </a:pPr>
            <a:r>
              <a:rPr lang="en"/>
              <a:t>Written Language: English</a:t>
            </a:r>
            <a:endParaRPr/>
          </a:p>
          <a:p>
            <a:pPr indent="-311150" lvl="0" marL="457200" rtl="0" algn="l">
              <a:spcBef>
                <a:spcPts val="0"/>
              </a:spcBef>
              <a:spcAft>
                <a:spcPts val="0"/>
              </a:spcAft>
              <a:buSzPts val="1300"/>
              <a:buChar char="●"/>
            </a:pPr>
            <a:r>
              <a:rPr lang="en"/>
              <a:t>Supported Languages: Spanish, Russian, Chinese, Japanese, Korean </a:t>
            </a:r>
            <a:endParaRPr/>
          </a:p>
          <a:p>
            <a:pPr indent="-311150" lvl="0" marL="457200" rtl="0" algn="l">
              <a:spcBef>
                <a:spcPts val="0"/>
              </a:spcBef>
              <a:spcAft>
                <a:spcPts val="0"/>
              </a:spcAft>
              <a:buSzPts val="1300"/>
              <a:buChar char="●"/>
            </a:pPr>
            <a:r>
              <a:rPr lang="en"/>
              <a:t>Price: $59.99</a:t>
            </a:r>
            <a:endParaRPr/>
          </a:p>
          <a:p>
            <a:pPr indent="-311150" lvl="0" marL="457200" rtl="0" algn="l">
              <a:spcBef>
                <a:spcPts val="0"/>
              </a:spcBef>
              <a:spcAft>
                <a:spcPts val="0"/>
              </a:spcAft>
              <a:buSzPts val="1300"/>
              <a:buChar char="●"/>
            </a:pPr>
            <a:r>
              <a:rPr lang="en"/>
              <a:t>Relevant Tags: Battle-Royale, PvP, Third-Person Shooter</a:t>
            </a:r>
            <a:endParaRPr/>
          </a:p>
          <a:p>
            <a:pPr indent="-311150" lvl="0" marL="457200" rtl="0" algn="l">
              <a:spcBef>
                <a:spcPts val="0"/>
              </a:spcBef>
              <a:spcAft>
                <a:spcPts val="0"/>
              </a:spcAft>
              <a:buSzPts val="1300"/>
              <a:buChar char="●"/>
            </a:pPr>
            <a:r>
              <a:rPr lang="en"/>
              <a:t>Goal: Highest concurrent daily players as possible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0"/>
          <p:cNvSpPr txBox="1"/>
          <p:nvPr>
            <p:ph type="title"/>
          </p:nvPr>
        </p:nvSpPr>
        <p:spPr>
          <a:xfrm>
            <a:off x="789200" y="516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EDA</a:t>
            </a:r>
            <a:endParaRPr/>
          </a:p>
        </p:txBody>
      </p:sp>
      <p:pic>
        <p:nvPicPr>
          <p:cNvPr id="171" name="Google Shape;171;p20"/>
          <p:cNvPicPr preferRelativeResize="0"/>
          <p:nvPr/>
        </p:nvPicPr>
        <p:blipFill>
          <a:blip r:embed="rId3">
            <a:alphaModFix/>
          </a:blip>
          <a:stretch>
            <a:fillRect/>
          </a:stretch>
        </p:blipFill>
        <p:spPr>
          <a:xfrm>
            <a:off x="663075" y="1208575"/>
            <a:ext cx="7757951" cy="2553150"/>
          </a:xfrm>
          <a:prstGeom prst="rect">
            <a:avLst/>
          </a:prstGeom>
          <a:noFill/>
          <a:ln>
            <a:noFill/>
          </a:ln>
        </p:spPr>
      </p:pic>
      <p:sp>
        <p:nvSpPr>
          <p:cNvPr id="172" name="Google Shape;172;p20"/>
          <p:cNvSpPr txBox="1"/>
          <p:nvPr/>
        </p:nvSpPr>
        <p:spPr>
          <a:xfrm>
            <a:off x="2637600" y="4050425"/>
            <a:ext cx="386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Developers vs No. of games developed respectively</a:t>
            </a:r>
            <a:endParaRPr>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21"/>
          <p:cNvPicPr preferRelativeResize="0"/>
          <p:nvPr/>
        </p:nvPicPr>
        <p:blipFill>
          <a:blip r:embed="rId3">
            <a:alphaModFix/>
          </a:blip>
          <a:stretch>
            <a:fillRect/>
          </a:stretch>
        </p:blipFill>
        <p:spPr>
          <a:xfrm>
            <a:off x="2044625" y="302150"/>
            <a:ext cx="5054751" cy="4539200"/>
          </a:xfrm>
          <a:prstGeom prst="rect">
            <a:avLst/>
          </a:prstGeom>
          <a:noFill/>
          <a:ln>
            <a:noFill/>
          </a:ln>
        </p:spPr>
      </p:pic>
      <p:sp>
        <p:nvSpPr>
          <p:cNvPr id="178" name="Google Shape;178;p21"/>
          <p:cNvSpPr txBox="1"/>
          <p:nvPr/>
        </p:nvSpPr>
        <p:spPr>
          <a:xfrm>
            <a:off x="348700" y="523075"/>
            <a:ext cx="1264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Correlation</a:t>
            </a:r>
            <a:r>
              <a:rPr lang="en">
                <a:latin typeface="Calibri"/>
                <a:ea typeface="Calibri"/>
                <a:cs typeface="Calibri"/>
                <a:sym typeface="Calibri"/>
              </a:rPr>
              <a:t> Matrix</a:t>
            </a: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